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98" r:id="rId3"/>
    <p:sldId id="301" r:id="rId4"/>
    <p:sldId id="352" r:id="rId5"/>
    <p:sldId id="346" r:id="rId6"/>
    <p:sldId id="303" r:id="rId7"/>
    <p:sldId id="304" r:id="rId8"/>
    <p:sldId id="276" r:id="rId9"/>
    <p:sldId id="305" r:id="rId10"/>
    <p:sldId id="347" r:id="rId11"/>
    <p:sldId id="350" r:id="rId12"/>
    <p:sldId id="264" r:id="rId13"/>
    <p:sldId id="280" r:id="rId14"/>
    <p:sldId id="269" r:id="rId15"/>
    <p:sldId id="270" r:id="rId16"/>
    <p:sldId id="282" r:id="rId17"/>
    <p:sldId id="271" r:id="rId18"/>
    <p:sldId id="274" r:id="rId19"/>
    <p:sldId id="272" r:id="rId20"/>
    <p:sldId id="273" r:id="rId21"/>
    <p:sldId id="281" r:id="rId22"/>
    <p:sldId id="265" r:id="rId23"/>
    <p:sldId id="266" r:id="rId24"/>
    <p:sldId id="283" r:id="rId25"/>
    <p:sldId id="284" r:id="rId26"/>
    <p:sldId id="267" r:id="rId27"/>
    <p:sldId id="285" r:id="rId28"/>
    <p:sldId id="286" r:id="rId29"/>
    <p:sldId id="306" r:id="rId30"/>
    <p:sldId id="308" r:id="rId31"/>
    <p:sldId id="309" r:id="rId32"/>
    <p:sldId id="310" r:id="rId33"/>
    <p:sldId id="311" r:id="rId34"/>
    <p:sldId id="312" r:id="rId35"/>
    <p:sldId id="313" r:id="rId36"/>
    <p:sldId id="348" r:id="rId37"/>
    <p:sldId id="315" r:id="rId38"/>
    <p:sldId id="316" r:id="rId39"/>
    <p:sldId id="317" r:id="rId40"/>
    <p:sldId id="318" r:id="rId41"/>
    <p:sldId id="319" r:id="rId42"/>
    <p:sldId id="320" r:id="rId43"/>
    <p:sldId id="322" r:id="rId44"/>
    <p:sldId id="323" r:id="rId45"/>
    <p:sldId id="324" r:id="rId46"/>
    <p:sldId id="349" r:id="rId47"/>
    <p:sldId id="327" r:id="rId48"/>
    <p:sldId id="328" r:id="rId49"/>
    <p:sldId id="351" r:id="rId50"/>
    <p:sldId id="329" r:id="rId51"/>
    <p:sldId id="399" r:id="rId52"/>
    <p:sldId id="400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96" y="101"/>
      </p:cViewPr>
      <p:guideLst>
        <p:guide orient="horz" pos="2170"/>
        <p:guide pos="389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240FA1F3-DB86-477A-B92D-7C1DC524EE3D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302CC4A6-9C4A-4C2A-8398-415C5C9692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skerville Old Face" panose="02020602080505020303" charset="0"/>
        <a:ea typeface="Baskerville Old Face" panose="02020602080505020303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skerville Old Face" panose="02020602080505020303" charset="0"/>
        <a:ea typeface="Baskerville Old Face" panose="02020602080505020303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skerville Old Face" panose="02020602080505020303" charset="0"/>
        <a:ea typeface="Baskerville Old Face" panose="02020602080505020303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skerville Old Face" panose="02020602080505020303" charset="0"/>
        <a:ea typeface="Baskerville Old Face" panose="02020602080505020303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skerville Old Face" panose="02020602080505020303" charset="0"/>
        <a:ea typeface="Baskerville Old Face" panose="0202060208050502030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1876F-2C7B-4FF8-9977-232F1E7E009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1876F-2C7B-4FF8-9977-232F1E7E009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这个线性模型是我们最简单的模型，只起到抛砖引玉的作用。线性模型手动删除因变量解决共线性问题，接下来让我们组员带来可以自动解决共线性的</a:t>
            </a:r>
            <a:r>
              <a:rPr lang="en-US" altLang="zh-CN" dirty="0"/>
              <a:t>PCA</a:t>
            </a:r>
            <a:r>
              <a:rPr lang="zh-CN" altLang="en-US"/>
              <a:t>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CC4A6-9C4A-4C2A-8398-415C5C9692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55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FFB39-CF6E-45C4-9979-2F3173316DE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1432733C-F971-43C5-99E6-AD91BC5EF5F7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skerville Old Face" panose="02020602080505020303" charset="0"/>
                <a:ea typeface="Baskerville Old Face" panose="02020602080505020303" charset="0"/>
              </a:defRPr>
            </a:lvl1pPr>
          </a:lstStyle>
          <a:p>
            <a:fld id="{2AAB268D-DDBA-41F5-8A1C-A5C6C3F8A2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skerville Old Face" panose="02020602080505020303" charset="0"/>
          <a:ea typeface="Baskerville Old Face" panose="02020602080505020303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4540" y="1042035"/>
            <a:ext cx="5583555" cy="13906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33800" y="1137920"/>
            <a:ext cx="472567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</a:rPr>
              <a:t>FBI WARNING</a:t>
            </a:r>
          </a:p>
        </p:txBody>
      </p:sp>
      <p:sp>
        <p:nvSpPr>
          <p:cNvPr id="5" name="矩形 4"/>
          <p:cNvSpPr/>
          <p:nvPr/>
        </p:nvSpPr>
        <p:spPr>
          <a:xfrm>
            <a:off x="2744153" y="2892425"/>
            <a:ext cx="6702425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</a:rPr>
              <a:t>People under 18 ages are </a:t>
            </a:r>
          </a:p>
          <a:p>
            <a:pPr algn="ctr"/>
            <a:r>
              <a:rPr lang="en-US" altLang="zh-CN" sz="6000" b="1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</a:rPr>
              <a:t>not admitted.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1094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</a:t>
            </a:r>
            <a:r>
              <a:rPr lang="en-US" sz="5400" b="1" dirty="0"/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58385" y="2367280"/>
            <a:ext cx="58242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Model Building and Selection</a:t>
            </a:r>
            <a:b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</a:b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 S</a:t>
            </a:r>
          </a:p>
        </p:txBody>
      </p:sp>
      <p:pic>
        <p:nvPicPr>
          <p:cNvPr id="10" name="图片 9" descr="7ec145d0f6b40e1bdb859b140bf900ce"/>
          <p:cNvPicPr>
            <a:picLocks noChangeAspect="1"/>
          </p:cNvPicPr>
          <p:nvPr/>
        </p:nvPicPr>
        <p:blipFill>
          <a:blip r:embed="rId2"/>
          <a:srcRect l="21029" t="739" r="23818" b="1272"/>
          <a:stretch>
            <a:fillRect/>
          </a:stretch>
        </p:blipFill>
        <p:spPr>
          <a:xfrm>
            <a:off x="1035841" y="2035331"/>
            <a:ext cx="2800037" cy="28000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0" h="4410">
                <a:moveTo>
                  <a:pt x="2193" y="859"/>
                </a:moveTo>
                <a:lnTo>
                  <a:pt x="1245" y="1262"/>
                </a:lnTo>
                <a:lnTo>
                  <a:pt x="860" y="2216"/>
                </a:lnTo>
                <a:lnTo>
                  <a:pt x="1262" y="3163"/>
                </a:lnTo>
                <a:lnTo>
                  <a:pt x="2216" y="3549"/>
                </a:lnTo>
                <a:lnTo>
                  <a:pt x="3164" y="3147"/>
                </a:lnTo>
                <a:lnTo>
                  <a:pt x="3549" y="2192"/>
                </a:lnTo>
                <a:lnTo>
                  <a:pt x="3147" y="1245"/>
                </a:lnTo>
                <a:lnTo>
                  <a:pt x="2193" y="859"/>
                </a:lnTo>
                <a:close/>
                <a:moveTo>
                  <a:pt x="2186" y="0"/>
                </a:moveTo>
                <a:lnTo>
                  <a:pt x="3750" y="632"/>
                </a:lnTo>
                <a:lnTo>
                  <a:pt x="4410" y="2186"/>
                </a:lnTo>
                <a:lnTo>
                  <a:pt x="3777" y="3750"/>
                </a:lnTo>
                <a:lnTo>
                  <a:pt x="2224" y="4410"/>
                </a:lnTo>
                <a:lnTo>
                  <a:pt x="659" y="3777"/>
                </a:lnTo>
                <a:lnTo>
                  <a:pt x="0" y="2224"/>
                </a:lnTo>
                <a:lnTo>
                  <a:pt x="632" y="659"/>
                </a:lnTo>
                <a:lnTo>
                  <a:pt x="2186" y="0"/>
                </a:lnTo>
                <a:close/>
              </a:path>
            </a:pathLst>
          </a:custGeom>
          <a:effectLst>
            <a:outerShdw blurRad="660400" dist="127000" dir="2700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1750"/>
            <a:ext cx="5334462" cy="3292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6280" y="5643875"/>
            <a:ext cx="673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plot()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27910" y="5643875"/>
            <a:ext cx="11588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summary()</a:t>
            </a:r>
          </a:p>
        </p:txBody>
      </p:sp>
      <p:sp>
        <p:nvSpPr>
          <p:cNvPr id="12" name="矩形 11"/>
          <p:cNvSpPr/>
          <p:nvPr/>
        </p:nvSpPr>
        <p:spPr>
          <a:xfrm>
            <a:off x="1069340" y="1459667"/>
            <a:ext cx="30899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Baskerville Old Face" panose="02020602080505020303" charset="0"/>
                <a:cs typeface="Baskerville Old Face" panose="02020602080505020303" charset="0"/>
              </a:rPr>
              <a:t>lm.fit1 = lm(winPlacePerc~.)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-2385" t="6846" r="305" b="-5805"/>
          <a:stretch>
            <a:fillRect/>
          </a:stretch>
        </p:blipFill>
        <p:spPr>
          <a:xfrm>
            <a:off x="949325" y="2025650"/>
            <a:ext cx="4456430" cy="37998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LM: Fit All Variables——lm.fit1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79" y="1408"/>
              <a:ext cx="5017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22950" y="4137740"/>
            <a:ext cx="534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vif</a:t>
            </a:r>
            <a:r>
              <a:rPr lang="en-US" altLang="zh-CN" b="1" dirty="0">
                <a:solidFill>
                  <a:srgbClr val="FFC000"/>
                </a:solidFill>
              </a:rPr>
              <a:t>()</a:t>
            </a:r>
          </a:p>
        </p:txBody>
      </p:sp>
      <p:sp>
        <p:nvSpPr>
          <p:cNvPr id="10" name="矩形 9"/>
          <p:cNvSpPr/>
          <p:nvPr/>
        </p:nvSpPr>
        <p:spPr>
          <a:xfrm>
            <a:off x="838200" y="1691655"/>
            <a:ext cx="315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lm.fit1 = lm(winPlacePerc~.)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2060987"/>
            <a:ext cx="4718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/>
              <a:t>R-squared:  0.9181    Adjusted R-squared:  0.9177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7039"/>
          <a:stretch>
            <a:fillRect/>
          </a:stretch>
        </p:blipFill>
        <p:spPr>
          <a:xfrm>
            <a:off x="415290" y="2794635"/>
            <a:ext cx="11500485" cy="109855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LM: Fit All Variables——lm.fit1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79" y="1408"/>
              <a:ext cx="5017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38200" y="1690688"/>
            <a:ext cx="489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lm.fit2 = </a:t>
            </a:r>
            <a:r>
              <a:rPr lang="en-US" altLang="zh-CN" b="1" dirty="0" err="1"/>
              <a:t>lm</a:t>
            </a:r>
            <a:r>
              <a:rPr lang="en-US" altLang="zh-CN" b="1" dirty="0"/>
              <a:t>(</a:t>
            </a:r>
            <a:r>
              <a:rPr lang="en-US" altLang="zh-CN" b="1" dirty="0" err="1"/>
              <a:t>winPlacePerc</a:t>
            </a:r>
            <a:r>
              <a:rPr lang="en-US" altLang="zh-CN" b="1" dirty="0"/>
              <a:t>~. – </a:t>
            </a:r>
            <a:r>
              <a:rPr lang="en-US" altLang="zh-CN" b="1" dirty="0" err="1"/>
              <a:t>killPlace</a:t>
            </a:r>
            <a:r>
              <a:rPr lang="en-US" altLang="zh-CN" b="1" dirty="0"/>
              <a:t> - kills)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838200" y="2060020"/>
            <a:ext cx="4718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/>
              <a:t>R-squared:  0.8049    Adjusted R-squared:  0.8043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249" t="10034"/>
          <a:stretch>
            <a:fillRect/>
          </a:stretch>
        </p:blipFill>
        <p:spPr>
          <a:xfrm>
            <a:off x="729615" y="2854325"/>
            <a:ext cx="10985500" cy="99631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736374" y="248920"/>
            <a:ext cx="6135586" cy="645160"/>
            <a:chOff x="12116" y="392"/>
            <a:chExt cx="6580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2116" y="392"/>
              <a:ext cx="658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LM: Delete Muticollinearity——lm.fit2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2478" y="1408"/>
              <a:ext cx="62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5822950" y="4137740"/>
            <a:ext cx="534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vif</a:t>
            </a:r>
            <a:r>
              <a:rPr lang="en-US" altLang="zh-CN" b="1" dirty="0">
                <a:solidFill>
                  <a:srgbClr val="FFC000"/>
                </a:solidFill>
              </a:rPr>
              <a:t>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66900" y="1382395"/>
            <a:ext cx="8458200" cy="1045210"/>
            <a:chOff x="2065" y="3898"/>
            <a:chExt cx="13320" cy="1646"/>
          </a:xfrm>
        </p:grpSpPr>
        <p:sp>
          <p:nvSpPr>
            <p:cNvPr id="15" name="矩形 14"/>
            <p:cNvSpPr/>
            <p:nvPr/>
          </p:nvSpPr>
          <p:spPr>
            <a:xfrm>
              <a:off x="2065" y="3898"/>
              <a:ext cx="13320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lm.fit3 = </a:t>
              </a:r>
              <a:r>
                <a:rPr lang="en-US" altLang="zh-CN" sz="2000" b="1" dirty="0" err="1"/>
                <a:t>lm</a:t>
              </a:r>
              <a:r>
                <a:rPr lang="en-US" altLang="zh-CN" sz="2000" b="1" dirty="0"/>
                <a:t>(</a:t>
              </a:r>
              <a:r>
                <a:rPr lang="en-US" altLang="zh-CN" sz="2000" b="1" dirty="0" err="1"/>
                <a:t>winPlacePerc</a:t>
              </a:r>
              <a:r>
                <a:rPr lang="en-US" altLang="zh-CN" sz="2000" b="1" dirty="0"/>
                <a:t> ~ boosts + </a:t>
              </a:r>
              <a:r>
                <a:rPr lang="en-US" altLang="zh-CN" sz="2000" b="1" dirty="0" err="1"/>
                <a:t>damageDealt</a:t>
              </a:r>
              <a:r>
                <a:rPr lang="en-US" altLang="zh-CN" sz="2000" b="1" dirty="0"/>
                <a:t> + heals + </a:t>
              </a:r>
              <a:r>
                <a:rPr lang="en-US" altLang="zh-CN" sz="2000" b="1" dirty="0" err="1"/>
                <a:t>killStreaks</a:t>
              </a:r>
              <a:r>
                <a:rPr lang="en-US" altLang="zh-CN" sz="2000" b="1" dirty="0"/>
                <a:t> + </a:t>
              </a:r>
            </a:p>
            <a:p>
              <a:r>
                <a:rPr lang="en-US" altLang="zh-CN" sz="2000" b="1" dirty="0"/>
                <a:t>    	</a:t>
              </a:r>
              <a:r>
                <a:rPr lang="en-US" altLang="zh-CN" sz="2000" b="1" dirty="0" err="1"/>
                <a:t>maxPlace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numGroups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roadKills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walkDistance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weaponsAcquired</a:t>
              </a:r>
              <a:r>
                <a:rPr lang="en-US" altLang="zh-CN" sz="2000" b="1" dirty="0"/>
                <a:t>)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065" y="4916"/>
              <a:ext cx="8225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rgbClr val="FFC000"/>
                  </a:solidFill>
                </a:rPr>
                <a:t>R-squared:  0.8048    Adjusted R-squared:  0.8043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LM: stepAIC(lm.fit2)——lm.fit3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593" y="1408"/>
              <a:ext cx="5103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QQ图片20191225110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2427605"/>
            <a:ext cx="5276850" cy="4221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026025" y="3604703"/>
            <a:ext cx="2140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anova</a:t>
            </a:r>
            <a:r>
              <a:rPr lang="en-US" altLang="zh-CN" b="1" dirty="0">
                <a:solidFill>
                  <a:srgbClr val="FFC000"/>
                </a:solidFill>
              </a:rPr>
              <a:t>(lm.fit3, lm.fit2)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92065" y="5567032"/>
            <a:ext cx="200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AIC(lm.fit3, lm.fit2)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0" y="1336040"/>
            <a:ext cx="7259955" cy="2000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t="11782" r="389" b="24722"/>
          <a:stretch>
            <a:fillRect/>
          </a:stretch>
        </p:blipFill>
        <p:spPr>
          <a:xfrm>
            <a:off x="1791335" y="4417695"/>
            <a:ext cx="8608695" cy="100520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Compare lm.fit2 and lm.fit3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001" y="1408"/>
              <a:ext cx="469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1690688"/>
            <a:ext cx="108661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lm.fit4 = lm(winPlacePerc~boosts + damageDealt + heals + killStreaks + maxPlace + numGroups +    </a:t>
            </a:r>
            <a:r>
              <a:rPr lang="en-US" altLang="zh-CN" b="1" dirty="0"/>
              <a:t>	</a:t>
            </a:r>
            <a:r>
              <a:rPr lang="zh-CN" altLang="en-US" b="1" dirty="0"/>
              <a:t>roadKills + walkDistance + weaponsAcquired + I(boosts^2) </a:t>
            </a:r>
            <a:r>
              <a:rPr lang="en-US" altLang="zh-CN" b="1" dirty="0"/>
              <a:t>+ </a:t>
            </a:r>
            <a:r>
              <a:rPr lang="zh-CN" altLang="en-US" b="1" dirty="0"/>
              <a:t>I(damageDealt^2) + I(heals^2) + </a:t>
            </a:r>
            <a:r>
              <a:rPr lang="en-US" altLang="zh-CN" b="1" dirty="0"/>
              <a:t>	</a:t>
            </a:r>
            <a:r>
              <a:rPr lang="zh-CN" altLang="en-US" b="1" dirty="0"/>
              <a:t>I(killStreaks^2) + I(maxPlace^2) + I(numGroups^2) + I(roadKills^2) + I(walkDistance^2) + </a:t>
            </a:r>
            <a:r>
              <a:rPr lang="en-US" altLang="zh-CN" b="1" dirty="0"/>
              <a:t>	</a:t>
            </a:r>
            <a:r>
              <a:rPr lang="zh-CN" altLang="en-US" b="1" dirty="0"/>
              <a:t>I(weaponsAcquired^2))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995" y="948690"/>
            <a:ext cx="5922010" cy="55098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81395" y="248920"/>
            <a:ext cx="5791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36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LM: Add Quadratic Forms ——lm.fit4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7905" y="894080"/>
            <a:ext cx="577405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800860" y="1613535"/>
            <a:ext cx="8561070" cy="3630930"/>
            <a:chOff x="3621" y="2067"/>
            <a:chExt cx="13482" cy="5718"/>
          </a:xfrm>
        </p:grpSpPr>
        <p:sp>
          <p:nvSpPr>
            <p:cNvPr id="2" name="矩形 1"/>
            <p:cNvSpPr/>
            <p:nvPr/>
          </p:nvSpPr>
          <p:spPr>
            <a:xfrm>
              <a:off x="3945" y="4394"/>
              <a:ext cx="2145" cy="10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21" y="4443"/>
              <a:ext cx="279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lm.fit4</a:t>
              </a:r>
            </a:p>
          </p:txBody>
        </p:sp>
        <p:sp>
          <p:nvSpPr>
            <p:cNvPr id="3" name="弧形 2"/>
            <p:cNvSpPr/>
            <p:nvPr/>
          </p:nvSpPr>
          <p:spPr>
            <a:xfrm rot="5400000">
              <a:off x="4887" y="2580"/>
              <a:ext cx="2345" cy="2345"/>
            </a:xfrm>
            <a:prstGeom prst="arc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/>
            <p:nvPr/>
          </p:nvSpPr>
          <p:spPr>
            <a:xfrm>
              <a:off x="4887" y="4925"/>
              <a:ext cx="2345" cy="2345"/>
            </a:xfrm>
            <a:prstGeom prst="arc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/>
            <p:cNvSpPr/>
            <p:nvPr/>
          </p:nvSpPr>
          <p:spPr>
            <a:xfrm rot="16200000">
              <a:off x="7232" y="2580"/>
              <a:ext cx="2345" cy="2345"/>
            </a:xfrm>
            <a:prstGeom prst="arc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/>
            <p:cNvSpPr/>
            <p:nvPr/>
          </p:nvSpPr>
          <p:spPr>
            <a:xfrm rot="10800000">
              <a:off x="7232" y="4925"/>
              <a:ext cx="2345" cy="2345"/>
            </a:xfrm>
            <a:prstGeom prst="arc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381" y="2067"/>
              <a:ext cx="3904" cy="10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919" y="2140"/>
              <a:ext cx="482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stepAIC(lm.fit4)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257" y="2067"/>
              <a:ext cx="2105" cy="10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258" y="2140"/>
              <a:ext cx="210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lm.fit5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2285" y="2600"/>
              <a:ext cx="198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394" y="6721"/>
              <a:ext cx="4633" cy="10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14" y="6794"/>
              <a:ext cx="482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regsubset(lm.fit4)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4998" y="6721"/>
              <a:ext cx="2105" cy="10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999" y="6794"/>
              <a:ext cx="210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lm.fit6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3026" y="7254"/>
              <a:ext cx="1985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8335" y="2357755"/>
            <a:ext cx="10866120" cy="1847215"/>
            <a:chOff x="1320" y="2663"/>
            <a:chExt cx="17112" cy="2909"/>
          </a:xfrm>
        </p:grpSpPr>
        <p:sp>
          <p:nvSpPr>
            <p:cNvPr id="7" name="矩形 6"/>
            <p:cNvSpPr/>
            <p:nvPr/>
          </p:nvSpPr>
          <p:spPr>
            <a:xfrm>
              <a:off x="1320" y="2663"/>
              <a:ext cx="17112" cy="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lm.fit5 = lm(winPlacePerc~boosts + damageDealt + heals + maxPlace + numGroups + roadKills + </a:t>
              </a:r>
              <a:r>
                <a:rPr lang="en-US" altLang="zh-CN" sz="2000" b="1" dirty="0"/>
                <a:t>	</a:t>
              </a:r>
              <a:r>
                <a:rPr lang="zh-CN" altLang="en-US" sz="2000" b="1" dirty="0"/>
                <a:t>walkDistance + weaponsAcquired + I(boosts^2) + I(damageDealt^2) + I(maxPlace^2) + </a:t>
              </a:r>
              <a:r>
                <a:rPr lang="en-US" altLang="zh-CN" sz="2000" b="1" dirty="0"/>
                <a:t>	</a:t>
              </a:r>
              <a:r>
                <a:rPr lang="zh-CN" altLang="en-US" sz="2000" b="1" dirty="0"/>
                <a:t>I(numGroups^2) + I(walkDistance^2) + I(weaponsAcquired^2))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320" y="4459"/>
              <a:ext cx="6754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solidFill>
                    <a:srgbClr val="FFC000"/>
                  </a:solidFill>
                </a:rPr>
                <a:t>R-squared:               Adjusted R-squared:  </a:t>
              </a:r>
            </a:p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solidFill>
                    <a:srgbClr val="FFC000"/>
                  </a:solidFill>
                  <a:sym typeface="+mn-ea"/>
                </a:rPr>
                <a:t>0.862                      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0.861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81395" y="248920"/>
            <a:ext cx="5791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36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LM: stepAIC(lm.fit4)——lm.fit5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055485" y="894080"/>
            <a:ext cx="481647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06930" y="1575435"/>
            <a:ext cx="7412990" cy="4538980"/>
            <a:chOff x="3318" y="2481"/>
            <a:chExt cx="11674" cy="714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2380" t="20337" r="5930"/>
            <a:stretch>
              <a:fillRect/>
            </a:stretch>
          </p:blipFill>
          <p:spPr>
            <a:xfrm>
              <a:off x="3318" y="2481"/>
              <a:ext cx="11674" cy="625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474" y="9049"/>
              <a:ext cx="195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FFC000"/>
                  </a:solidFill>
                </a:rPr>
                <a:t>regsubsets</a:t>
              </a:r>
              <a:r>
                <a:rPr lang="en-US" altLang="zh-CN" b="1" dirty="0">
                  <a:solidFill>
                    <a:srgbClr val="FFC000"/>
                  </a:solidFill>
                </a:rPr>
                <a:t>()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8335" y="2604770"/>
            <a:ext cx="10866120" cy="1413510"/>
            <a:chOff x="1320" y="2663"/>
            <a:chExt cx="17112" cy="2226"/>
          </a:xfrm>
        </p:grpSpPr>
        <p:sp>
          <p:nvSpPr>
            <p:cNvPr id="4" name="矩形 3"/>
            <p:cNvSpPr/>
            <p:nvPr/>
          </p:nvSpPr>
          <p:spPr>
            <a:xfrm>
              <a:off x="1320" y="2663"/>
              <a:ext cx="17112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lm.fit6=</a:t>
              </a:r>
              <a:r>
                <a:rPr lang="en-US" altLang="zh-CN" sz="2000" b="1" dirty="0" err="1"/>
                <a:t>lm</a:t>
              </a:r>
              <a:r>
                <a:rPr lang="en-US" altLang="zh-CN" sz="2000" b="1" dirty="0"/>
                <a:t>(</a:t>
              </a:r>
              <a:r>
                <a:rPr lang="en-US" altLang="zh-CN" sz="2000" b="1" dirty="0" err="1"/>
                <a:t>winPlacePerc</a:t>
              </a:r>
              <a:r>
                <a:rPr lang="en-US" altLang="zh-CN" sz="2000" b="1" dirty="0"/>
                <a:t> ~ boosts + </a:t>
              </a:r>
              <a:r>
                <a:rPr lang="en-US" altLang="zh-CN" sz="2000" b="1" dirty="0" err="1"/>
                <a:t>damageDealt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walkDistance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weaponsAcquired</a:t>
              </a:r>
              <a:r>
                <a:rPr lang="en-US" altLang="zh-CN" sz="2000" b="1" dirty="0"/>
                <a:t> + 	I(maxPlace^2) + I(numGroups^2) + I(walkDistance^2) + I(weaponsAcquired^2))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534" y="3776"/>
              <a:ext cx="5946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rgbClr val="FFC000"/>
                  </a:solidFill>
                </a:rPr>
                <a:t>R-squared:       Adjusted R-squared: </a:t>
              </a:r>
            </a:p>
            <a:p>
              <a:pPr algn="l"/>
              <a:r>
                <a:rPr lang="en-US" altLang="zh-CN" sz="2000" b="1" dirty="0">
                  <a:solidFill>
                    <a:srgbClr val="FFC000"/>
                  </a:solidFill>
                  <a:sym typeface="+mn-ea"/>
                </a:rPr>
                <a:t>0.858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               0.857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81395" y="248920"/>
            <a:ext cx="5791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36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LM: All Subset Method——lm.fit6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766560" y="894080"/>
            <a:ext cx="51054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ec2a3434ce3eed3b488b2cee162fb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207875" cy="68637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" y="-16510"/>
            <a:ext cx="12177395" cy="6886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642745" y="2016760"/>
            <a:ext cx="8957310" cy="1844040"/>
            <a:chOff x="2547" y="2338"/>
            <a:chExt cx="14106" cy="2904"/>
          </a:xfrm>
        </p:grpSpPr>
        <p:sp>
          <p:nvSpPr>
            <p:cNvPr id="4" name="矩形 3"/>
            <p:cNvSpPr/>
            <p:nvPr/>
          </p:nvSpPr>
          <p:spPr>
            <a:xfrm>
              <a:off x="2547" y="2338"/>
              <a:ext cx="14107" cy="15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6000" b="1">
                  <a:solidFill>
                    <a:schemeClr val="accent4"/>
                  </a:solidFill>
                  <a:effectLst/>
                  <a:latin typeface="Agency FB" panose="020B0503020202020204" charset="0"/>
                  <a:cs typeface="Agency FB" panose="020B0503020202020204" charset="0"/>
                </a:rPr>
                <a:t>PUBG Finish Placement Prediction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94" y="3936"/>
              <a:ext cx="1389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>
                  <a:solidFill>
                    <a:schemeClr val="bg1"/>
                  </a:solidFill>
                  <a:effectLst/>
                  <a:latin typeface="Agency FB" panose="020B0503020202020204" charset="0"/>
                  <a:cs typeface="Agency FB" panose="020B0503020202020204" charset="0"/>
                  <a:sym typeface="+mn-ea"/>
                </a:rPr>
                <a:t>What's the best </a:t>
              </a:r>
              <a:r>
                <a:rPr lang="zh-CN" altLang="en-US" sz="4800">
                  <a:solidFill>
                    <a:schemeClr val="bg1"/>
                  </a:solidFill>
                  <a:effectLst/>
                  <a:latin typeface="Agency FB" panose="020B0503020202020204" charset="0"/>
                  <a:cs typeface="Agency FB" panose="020B0503020202020204" charset="0"/>
                  <a:sym typeface="+mn-ea"/>
                </a:rPr>
                <a:t>strategy</a:t>
              </a:r>
              <a:r>
                <a:rPr lang="zh-CN" altLang="en-US" sz="4800" b="1">
                  <a:solidFill>
                    <a:schemeClr val="bg1"/>
                  </a:solidFill>
                  <a:effectLst/>
                  <a:latin typeface="Agency FB" panose="020B0503020202020204" charset="0"/>
                  <a:cs typeface="Agency FB" panose="020B0503020202020204" charset="0"/>
                  <a:sym typeface="+mn-ea"/>
                </a:rPr>
                <a:t> </a:t>
              </a:r>
              <a:r>
                <a:rPr lang="zh-CN" altLang="en-US" sz="4000" b="1">
                  <a:solidFill>
                    <a:schemeClr val="bg1"/>
                  </a:solidFill>
                  <a:effectLst/>
                  <a:latin typeface="Agency FB" panose="020B0503020202020204" charset="0"/>
                  <a:cs typeface="Agency FB" panose="020B0503020202020204" charset="0"/>
                  <a:sym typeface="+mn-ea"/>
                </a:rPr>
                <a:t>to win in PUBG? 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87065" y="4521200"/>
            <a:ext cx="5975350" cy="799465"/>
            <a:chOff x="6202" y="8458"/>
            <a:chExt cx="6601" cy="899"/>
          </a:xfrm>
        </p:grpSpPr>
        <p:pic>
          <p:nvPicPr>
            <p:cNvPr id="10" name="图片 9" descr="QQ图片201912242334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9" y="8458"/>
              <a:ext cx="899" cy="899"/>
            </a:xfrm>
            <a:prstGeom prst="rect">
              <a:avLst/>
            </a:prstGeom>
          </p:spPr>
        </p:pic>
        <p:pic>
          <p:nvPicPr>
            <p:cNvPr id="11" name="图片 10" descr="QQ图片201912242335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07" y="8458"/>
              <a:ext cx="896" cy="899"/>
            </a:xfrm>
            <a:prstGeom prst="rect">
              <a:avLst/>
            </a:prstGeom>
          </p:spPr>
        </p:pic>
        <p:pic>
          <p:nvPicPr>
            <p:cNvPr id="12" name="图片 11" descr="QQ图片201912242335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8" y="8462"/>
              <a:ext cx="885" cy="885"/>
            </a:xfrm>
            <a:prstGeom prst="rect">
              <a:avLst/>
            </a:prstGeom>
          </p:spPr>
        </p:pic>
        <p:pic>
          <p:nvPicPr>
            <p:cNvPr id="13" name="图片 12" descr="QQ图片201912242334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2" y="8481"/>
              <a:ext cx="876" cy="876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023428" y="2939415"/>
            <a:ext cx="830389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accent4"/>
                </a:solidFill>
                <a:effectLst/>
                <a:latin typeface="Agency FB" panose="020B0503020202020204" charset="0"/>
                <a:cs typeface="Agency FB" panose="020B0503020202020204" charset="0"/>
              </a:rPr>
              <a:t>Let's let the data do the talking!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223"/>
            <a:ext cx="5334462" cy="3292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56510" y="5250183"/>
            <a:ext cx="1263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plot(lm.fit5)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19242" y="5248913"/>
            <a:ext cx="1263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plot(lm.fit6)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62" y="1958223"/>
            <a:ext cx="5334462" cy="32921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72662" y="1585246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Adjusted R-squared:  0.8578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38200" y="158524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Adjusted R-squared:  0.861</a:t>
            </a:r>
            <a:endParaRPr lang="zh-CN" altLang="en-US" b="1" dirty="0"/>
          </a:p>
        </p:txBody>
      </p:sp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Compare lm.fit5 and lm.fit6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001" y="1408"/>
              <a:ext cx="469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28090" y="2450465"/>
            <a:ext cx="9735820" cy="1660525"/>
            <a:chOff x="1320" y="2663"/>
            <a:chExt cx="17112" cy="2615"/>
          </a:xfrm>
        </p:grpSpPr>
        <p:sp>
          <p:nvSpPr>
            <p:cNvPr id="4" name="矩形 3"/>
            <p:cNvSpPr/>
            <p:nvPr/>
          </p:nvSpPr>
          <p:spPr>
            <a:xfrm>
              <a:off x="1320" y="2663"/>
              <a:ext cx="17112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lm.fit7=</a:t>
              </a:r>
              <a:r>
                <a:rPr lang="en-US" altLang="zh-CN" sz="2000" b="1" dirty="0" err="1"/>
                <a:t>lm</a:t>
              </a:r>
              <a:r>
                <a:rPr lang="en-US" altLang="zh-CN" sz="2000" b="1" dirty="0"/>
                <a:t>(</a:t>
              </a:r>
              <a:r>
                <a:rPr lang="en-US" altLang="zh-CN" sz="2000" b="1" dirty="0" err="1"/>
                <a:t>winPlacePerc</a:t>
              </a:r>
              <a:r>
                <a:rPr lang="en-US" altLang="zh-CN" sz="2000" b="1" dirty="0"/>
                <a:t> ~ boosts + </a:t>
              </a:r>
              <a:r>
                <a:rPr lang="en-US" altLang="zh-CN" sz="2000" b="1" dirty="0" err="1"/>
                <a:t>damageDealt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walkDistance</a:t>
              </a:r>
              <a:r>
                <a:rPr lang="en-US" altLang="zh-CN" sz="2000" b="1" dirty="0"/>
                <a:t> + </a:t>
              </a:r>
              <a:r>
                <a:rPr lang="en-US" altLang="zh-CN" sz="2000" b="1" dirty="0" err="1"/>
                <a:t>weaponsAcquired</a:t>
              </a:r>
              <a:r>
                <a:rPr lang="en-US" altLang="zh-CN" sz="2000" b="1" dirty="0"/>
                <a:t> + </a:t>
              </a:r>
            </a:p>
            <a:p>
              <a:r>
                <a:rPr lang="en-US" altLang="zh-CN" sz="2000" b="1" dirty="0"/>
                <a:t>	I(maxPlace^2) + I(numGroups^2) + I(walkDistance^2) + I(weaponsAcquired^2) - 1)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320" y="3680"/>
              <a:ext cx="6777" cy="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2000" b="1" dirty="0">
                <a:solidFill>
                  <a:srgbClr val="FFC000"/>
                </a:solidFill>
              </a:endParaRPr>
            </a:p>
            <a:p>
              <a:r>
                <a:rPr lang="en-US" altLang="zh-CN" sz="2000" b="1" dirty="0">
                  <a:solidFill>
                    <a:srgbClr val="FFC000"/>
                  </a:solidFill>
                </a:rPr>
                <a:t>R-squared:         Adjusted R-squared:</a:t>
              </a:r>
            </a:p>
            <a:p>
              <a:r>
                <a:rPr lang="en-US" altLang="zh-CN" sz="2000" b="1" dirty="0">
                  <a:solidFill>
                    <a:srgbClr val="FFC000"/>
                  </a:solidFill>
                  <a:sym typeface="+mn-ea"/>
                </a:rPr>
                <a:t>0.956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                0.956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81395" y="248920"/>
            <a:ext cx="5791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36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LM: Delete Intercept——lm.fit7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055485" y="894080"/>
            <a:ext cx="481647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20" y="903605"/>
            <a:ext cx="8185150" cy="5050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64586" y="5954493"/>
            <a:ext cx="1263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plot(lm.fit7)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05" y="872490"/>
            <a:ext cx="7308215" cy="4509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9116" y="5678990"/>
            <a:ext cx="1704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residplot</a:t>
            </a:r>
            <a:r>
              <a:rPr lang="en-US" altLang="zh-CN" b="1" dirty="0">
                <a:solidFill>
                  <a:srgbClr val="FFC000"/>
                </a:solidFill>
              </a:rPr>
              <a:t>(lm.fit7)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0" y="284480"/>
            <a:ext cx="9213215" cy="5685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2065" y="5970424"/>
            <a:ext cx="1438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crplot</a:t>
            </a:r>
            <a:r>
              <a:rPr lang="en-US" altLang="zh-CN" b="1" dirty="0">
                <a:solidFill>
                  <a:srgbClr val="FFC000"/>
                </a:solidFill>
              </a:rPr>
              <a:t>(lm.fit7)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4600" y="4978082"/>
            <a:ext cx="194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AIC(lm.fit7,lm.fit6)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54600" y="3527267"/>
            <a:ext cx="2082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anova</a:t>
            </a:r>
            <a:r>
              <a:rPr lang="en-US" altLang="zh-CN" b="1" dirty="0">
                <a:solidFill>
                  <a:srgbClr val="FFC000"/>
                </a:solidFill>
              </a:rPr>
              <a:t>(lm.fit7,lm.fit6)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548" t="3981"/>
          <a:stretch>
            <a:fillRect/>
          </a:stretch>
        </p:blipFill>
        <p:spPr>
          <a:xfrm>
            <a:off x="2016125" y="1328420"/>
            <a:ext cx="8274050" cy="2199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232" b="10690"/>
          <a:stretch>
            <a:fillRect/>
          </a:stretch>
        </p:blipFill>
        <p:spPr>
          <a:xfrm>
            <a:off x="2832100" y="4063365"/>
            <a:ext cx="6642735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Compare lm.fit6 and lm.fit7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001" y="1408"/>
              <a:ext cx="469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25800" y="339725"/>
            <a:ext cx="6278880" cy="5973957"/>
            <a:chOff x="2874" y="1794"/>
            <a:chExt cx="9888" cy="7128"/>
          </a:xfrm>
        </p:grpSpPr>
        <p:sp>
          <p:nvSpPr>
            <p:cNvPr id="4" name="矩形 3"/>
            <p:cNvSpPr/>
            <p:nvPr/>
          </p:nvSpPr>
          <p:spPr>
            <a:xfrm>
              <a:off x="3162" y="1794"/>
              <a:ext cx="9600" cy="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rgbClr val="FFC000"/>
                  </a:solidFill>
                </a:rPr>
                <a:t>outlierTest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(lm.fit7)</a:t>
              </a:r>
              <a:endParaRPr lang="en-US" altLang="zh-CN" sz="2000" b="1" dirty="0"/>
            </a:p>
            <a:p>
              <a:r>
                <a:rPr lang="en-US" altLang="zh-CN" sz="2000" dirty="0"/>
                <a:t>## No Studentized residuals with Bonferroni p &lt; 0.05</a:t>
              </a:r>
            </a:p>
            <a:p>
              <a:r>
                <a:rPr lang="en-US" altLang="zh-CN" sz="2000" dirty="0"/>
                <a:t>## Largest |rstudent|:</a:t>
              </a:r>
            </a:p>
            <a:p>
              <a:r>
                <a:rPr lang="en-US" altLang="zh-CN" sz="2000" dirty="0"/>
                <a:t>## rstudent unadjusted p-value Bonferroni p</a:t>
              </a:r>
            </a:p>
            <a:p>
              <a:r>
                <a:rPr lang="en-US" altLang="zh-CN" sz="2000" dirty="0"/>
                <a:t>## 2215 -3.063882          0.0022022           NA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4" y="3890"/>
              <a:ext cx="8401" cy="471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078" y="8483"/>
              <a:ext cx="3767" cy="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rgbClr val="FFC000"/>
                  </a:solidFill>
                </a:rPr>
                <a:t>influencePlot</a:t>
              </a:r>
              <a:r>
                <a:rPr lang="en-US" altLang="zh-CN" b="1" dirty="0">
                  <a:solidFill>
                    <a:srgbClr val="FFC000"/>
                  </a:solidFill>
                </a:rPr>
                <a:t>(lm.fit7)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95" y="2378075"/>
            <a:ext cx="9224010" cy="290195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Predict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7096" y="1408"/>
              <a:ext cx="1600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483995" y="1312545"/>
            <a:ext cx="340931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en-US" altLang="zh-CN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Baskerville Old Face" panose="02020602080505020303" charset="0"/>
                <a:cs typeface="Baskerville Old Face" panose="02020602080505020303" charset="0"/>
                <a:sym typeface="+mn-ea"/>
              </a:rPr>
              <a:t>Validation Data Size: 1000</a:t>
            </a:r>
          </a:p>
          <a:p>
            <a:pPr>
              <a:buNone/>
            </a:pPr>
            <a:r>
              <a:rPr lang="en-US" altLang="zh-CN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Baskerville Old Face" panose="02020602080505020303" charset="0"/>
                <a:cs typeface="Baskerville Old Face" panose="02020602080505020303" charset="0"/>
                <a:sym typeface="+mn-ea"/>
              </a:rPr>
              <a:t>Testing R^2: 0.922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1094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</a:t>
            </a:r>
            <a:r>
              <a:rPr lang="en-US" sz="5400" b="1" dirty="0"/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58385" y="2367280"/>
            <a:ext cx="58242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Model Building and Selection</a:t>
            </a:r>
            <a:b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</a:b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PCA, Lasso, Ridge</a:t>
            </a:r>
          </a:p>
        </p:txBody>
      </p:sp>
      <p:pic>
        <p:nvPicPr>
          <p:cNvPr id="10" name="图片 9" descr="7ec145d0f6b40e1bdb859b140bf900ce"/>
          <p:cNvPicPr>
            <a:picLocks noChangeAspect="1"/>
          </p:cNvPicPr>
          <p:nvPr/>
        </p:nvPicPr>
        <p:blipFill>
          <a:blip r:embed="rId2"/>
          <a:srcRect l="21029" t="739" r="23818" b="1272"/>
          <a:stretch>
            <a:fillRect/>
          </a:stretch>
        </p:blipFill>
        <p:spPr>
          <a:xfrm>
            <a:off x="1035841" y="2035331"/>
            <a:ext cx="2800037" cy="28000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0" h="4410">
                <a:moveTo>
                  <a:pt x="2193" y="859"/>
                </a:moveTo>
                <a:lnTo>
                  <a:pt x="1245" y="1262"/>
                </a:lnTo>
                <a:lnTo>
                  <a:pt x="860" y="2216"/>
                </a:lnTo>
                <a:lnTo>
                  <a:pt x="1262" y="3163"/>
                </a:lnTo>
                <a:lnTo>
                  <a:pt x="2216" y="3549"/>
                </a:lnTo>
                <a:lnTo>
                  <a:pt x="3164" y="3147"/>
                </a:lnTo>
                <a:lnTo>
                  <a:pt x="3549" y="2192"/>
                </a:lnTo>
                <a:lnTo>
                  <a:pt x="3147" y="1245"/>
                </a:lnTo>
                <a:lnTo>
                  <a:pt x="2193" y="859"/>
                </a:lnTo>
                <a:close/>
                <a:moveTo>
                  <a:pt x="2186" y="0"/>
                </a:moveTo>
                <a:lnTo>
                  <a:pt x="3750" y="632"/>
                </a:lnTo>
                <a:lnTo>
                  <a:pt x="4410" y="2186"/>
                </a:lnTo>
                <a:lnTo>
                  <a:pt x="3777" y="3750"/>
                </a:lnTo>
                <a:lnTo>
                  <a:pt x="2224" y="4410"/>
                </a:lnTo>
                <a:lnTo>
                  <a:pt x="659" y="3777"/>
                </a:lnTo>
                <a:lnTo>
                  <a:pt x="0" y="2224"/>
                </a:lnTo>
                <a:lnTo>
                  <a:pt x="632" y="659"/>
                </a:lnTo>
                <a:lnTo>
                  <a:pt x="2186" y="0"/>
                </a:lnTo>
                <a:close/>
              </a:path>
            </a:pathLst>
          </a:custGeom>
          <a:effectLst>
            <a:outerShdw blurRad="660400" dist="127000" dir="2700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61" y="688158"/>
            <a:ext cx="8416478" cy="51941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2b9e96aa47ddab6a2cf14f31a23523b"/>
          <p:cNvPicPr>
            <a:picLocks noChangeAspect="1"/>
          </p:cNvPicPr>
          <p:nvPr/>
        </p:nvPicPr>
        <p:blipFill>
          <a:blip r:embed="rId2"/>
          <a:srcRect l="13283" r="21839"/>
          <a:stretch>
            <a:fillRect/>
          </a:stretch>
        </p:blipFill>
        <p:spPr>
          <a:xfrm flipH="1">
            <a:off x="823595" y="1045210"/>
            <a:ext cx="5351780" cy="4643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83075" y="121527"/>
            <a:ext cx="1536700" cy="6646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8800" b="1" spc="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61355" y="1266190"/>
            <a:ext cx="64211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n"/>
            </a:pPr>
            <a:r>
              <a:rPr lang="en-US" altLang="zh-CN" sz="32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</a:rPr>
              <a:t>Data Description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3200" b="1">
              <a:solidFill>
                <a:schemeClr val="bg1"/>
              </a:solidFill>
              <a:latin typeface="Baskerville Old Face" panose="02020602080505020303" charset="0"/>
              <a:ea typeface="黑体" panose="02010609060101010101" charset="-122"/>
              <a:cs typeface="Baskerville Old Face" panose="02020602080505020303" charset="0"/>
            </a:endParaRPr>
          </a:p>
          <a:p>
            <a:pPr marL="571500" indent="-571500">
              <a:buFont typeface="Wingdings" panose="05000000000000000000" charset="0"/>
              <a:buChar char="n"/>
            </a:pPr>
            <a:r>
              <a:rPr lang="en-US" altLang="zh-CN" sz="32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Model Building and Selection</a:t>
            </a:r>
            <a:endParaRPr lang="en-US" altLang="zh-CN" sz="3200" b="1">
              <a:solidFill>
                <a:schemeClr val="bg1"/>
              </a:solidFill>
              <a:latin typeface="Baskerville Old Face" panose="02020602080505020303" charset="0"/>
              <a:ea typeface="黑体" panose="02010609060101010101" charset="-122"/>
              <a:cs typeface="Baskerville Old Face" panose="02020602080505020303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	</a:t>
            </a:r>
            <a:r>
              <a:rPr lang="en-US" altLang="zh-CN" sz="24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LS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	Lasso, Ridge, PCA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	SVM, Neural Network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  <a:sym typeface="+mn-ea"/>
              </a:rPr>
              <a:t>	KNN, Regression Learner (MATLAB)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3200" b="1">
              <a:solidFill>
                <a:schemeClr val="bg1"/>
              </a:solidFill>
              <a:latin typeface="Baskerville Old Face" panose="02020602080505020303" charset="0"/>
              <a:ea typeface="黑体" panose="02010609060101010101" charset="-122"/>
              <a:cs typeface="Baskerville Old Face" panose="02020602080505020303" charset="0"/>
            </a:endParaRPr>
          </a:p>
          <a:p>
            <a:pPr marL="571500" indent="-571500">
              <a:buFont typeface="Wingdings" panose="05000000000000000000" charset="0"/>
              <a:buChar char="n"/>
            </a:pPr>
            <a:r>
              <a:rPr lang="en-US" altLang="zh-CN" sz="3200" b="1">
                <a:solidFill>
                  <a:schemeClr val="bg1"/>
                </a:solidFill>
                <a:latin typeface="Baskerville Old Face" panose="02020602080505020303" charset="0"/>
                <a:ea typeface="黑体" panose="02010609060101010101" charset="-122"/>
                <a:cs typeface="Baskerville Old Face" panose="02020602080505020303" charset="0"/>
              </a:rPr>
              <a:t>Model Comparison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95" y="1172999"/>
            <a:ext cx="5134859" cy="39299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93" y="1412260"/>
            <a:ext cx="4804830" cy="3909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53" y="1451716"/>
            <a:ext cx="4901300" cy="395399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104862" y="4888197"/>
            <a:ext cx="4246145" cy="311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33" y="4888197"/>
            <a:ext cx="4273666" cy="3414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8434" y="1076334"/>
            <a:ext cx="33747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</a:rPr>
              <a:t>Training set: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18555" y="1042670"/>
            <a:ext cx="1816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</a:rPr>
              <a:t>Validation set: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3785" y="1217930"/>
            <a:ext cx="7503795" cy="497141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Lasso &amp; Ridge Regression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212" y="1408"/>
              <a:ext cx="4484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9" y="1369244"/>
            <a:ext cx="6159941" cy="4399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58" y="1369244"/>
            <a:ext cx="6159942" cy="4399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1278" y="1062027"/>
            <a:ext cx="41477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Ridge Regression: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6726" y="1057315"/>
            <a:ext cx="34690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Lasso Regression: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705610" y="2212975"/>
          <a:ext cx="8780780" cy="2432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0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C000"/>
                          </a:solidFill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C000"/>
                          </a:solidFill>
                          <a:sym typeface="+mn-ea"/>
                        </a:rPr>
                        <a:t>Training set R^2</a:t>
                      </a:r>
                      <a:endParaRPr lang="en-US" sz="200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C000"/>
                          </a:solidFill>
                          <a:sym typeface="+mn-ea"/>
                        </a:rPr>
                        <a:t>Test set R^2</a:t>
                      </a:r>
                      <a:endParaRPr lang="zh-CN" sz="200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Ridge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0.895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0.774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Lasso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0.918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0.797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1094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</a:t>
            </a:r>
            <a:r>
              <a:rPr lang="en-US" sz="5400" b="1" dirty="0"/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58385" y="2367280"/>
            <a:ext cx="58242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Model Building and Selection</a:t>
            </a:r>
            <a:br>
              <a:rPr lang="en-US" altLang="zh-CN" sz="4400" b="1">
                <a:solidFill>
                  <a:schemeClr val="accent4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</a:b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SVM, Neural Network</a:t>
            </a:r>
          </a:p>
        </p:txBody>
      </p:sp>
      <p:pic>
        <p:nvPicPr>
          <p:cNvPr id="3" name="图片 2" descr="7ec145d0f6b40e1bdb859b140bf900ce"/>
          <p:cNvPicPr>
            <a:picLocks noChangeAspect="1"/>
          </p:cNvPicPr>
          <p:nvPr/>
        </p:nvPicPr>
        <p:blipFill>
          <a:blip r:embed="rId2"/>
          <a:srcRect l="21029" t="739" r="23818" b="1272"/>
          <a:stretch>
            <a:fillRect/>
          </a:stretch>
        </p:blipFill>
        <p:spPr>
          <a:xfrm>
            <a:off x="1035841" y="2035331"/>
            <a:ext cx="2800037" cy="28000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0" h="4410">
                <a:moveTo>
                  <a:pt x="2193" y="859"/>
                </a:moveTo>
                <a:lnTo>
                  <a:pt x="1245" y="1262"/>
                </a:lnTo>
                <a:lnTo>
                  <a:pt x="860" y="2216"/>
                </a:lnTo>
                <a:lnTo>
                  <a:pt x="1262" y="3163"/>
                </a:lnTo>
                <a:lnTo>
                  <a:pt x="2216" y="3549"/>
                </a:lnTo>
                <a:lnTo>
                  <a:pt x="3164" y="3147"/>
                </a:lnTo>
                <a:lnTo>
                  <a:pt x="3549" y="2192"/>
                </a:lnTo>
                <a:lnTo>
                  <a:pt x="3147" y="1245"/>
                </a:lnTo>
                <a:lnTo>
                  <a:pt x="2193" y="859"/>
                </a:lnTo>
                <a:close/>
                <a:moveTo>
                  <a:pt x="2186" y="0"/>
                </a:moveTo>
                <a:lnTo>
                  <a:pt x="3750" y="632"/>
                </a:lnTo>
                <a:lnTo>
                  <a:pt x="4410" y="2186"/>
                </a:lnTo>
                <a:lnTo>
                  <a:pt x="3777" y="3750"/>
                </a:lnTo>
                <a:lnTo>
                  <a:pt x="2224" y="4410"/>
                </a:lnTo>
                <a:lnTo>
                  <a:pt x="659" y="3777"/>
                </a:lnTo>
                <a:lnTo>
                  <a:pt x="0" y="2224"/>
                </a:lnTo>
                <a:lnTo>
                  <a:pt x="632" y="659"/>
                </a:lnTo>
                <a:lnTo>
                  <a:pt x="2186" y="0"/>
                </a:lnTo>
                <a:close/>
              </a:path>
            </a:pathLst>
          </a:custGeom>
          <a:effectLst>
            <a:outerShdw blurRad="660400" dist="127000" dir="2700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5" y="1588770"/>
            <a:ext cx="7150100" cy="39649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Formulation 1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437" y="1408"/>
              <a:ext cx="3259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18590"/>
            <a:ext cx="7753350" cy="402145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Formulation 2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363" y="1408"/>
              <a:ext cx="3333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4308" y="1690688"/>
            <a:ext cx="10515600" cy="4729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accent4"/>
                </a:solidFill>
              </a:rPr>
              <a:t>Use package ‘e1071’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" y="2182495"/>
            <a:ext cx="10301605" cy="27698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53415"/>
            <a:chOff x="13279" y="392"/>
            <a:chExt cx="5417" cy="1029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Implement 1  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15602" y="1408"/>
              <a:ext cx="3094" cy="13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75" y="1309267"/>
            <a:ext cx="6786686" cy="36366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21662" y="5278861"/>
            <a:ext cx="854900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Parameters of SVM-models usually </a:t>
            </a:r>
            <a:r>
              <a:rPr lang="en-US" altLang="zh-CN" sz="2000" b="1" i="1" dirty="0">
                <a:solidFill>
                  <a:schemeClr val="accent4">
                    <a:lumMod val="75000"/>
                  </a:schemeClr>
                </a:solidFill>
              </a:rPr>
              <a:t>must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 be tuned to yield sensible results!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Implement 2  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561" y="1408"/>
              <a:ext cx="3135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ec145d0f6b40e1bdb859b140bf900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-7620"/>
            <a:ext cx="12190730" cy="6873875"/>
          </a:xfrm>
          <a:prstGeom prst="rect">
            <a:avLst/>
          </a:prstGeom>
        </p:spPr>
      </p:pic>
      <p:sp>
        <p:nvSpPr>
          <p:cNvPr id="5" name="流程图: 手动输入 4"/>
          <p:cNvSpPr/>
          <p:nvPr/>
        </p:nvSpPr>
        <p:spPr>
          <a:xfrm rot="5400000">
            <a:off x="-31750" y="32385"/>
            <a:ext cx="6840855" cy="6776720"/>
          </a:xfrm>
          <a:prstGeom prst="flowChartManualInpu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62339" y="3036570"/>
            <a:ext cx="3643630" cy="768350"/>
            <a:chOff x="14003" y="198"/>
            <a:chExt cx="4848" cy="1210"/>
          </a:xfrm>
        </p:grpSpPr>
        <p:sp>
          <p:nvSpPr>
            <p:cNvPr id="16" name="文本框 15"/>
            <p:cNvSpPr txBox="1"/>
            <p:nvPr/>
          </p:nvSpPr>
          <p:spPr>
            <a:xfrm>
              <a:off x="14003" y="198"/>
              <a:ext cx="4848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44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Data Description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452" y="1408"/>
              <a:ext cx="439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55" y="1471930"/>
            <a:ext cx="7522210" cy="46424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Tuning SVM model by CV 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29" y="1408"/>
              <a:ext cx="5067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51" y="996044"/>
            <a:ext cx="7947606" cy="3063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14214" y="4800561"/>
                <a:ext cx="4236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Training Data Size: 3374</a:t>
                </a:r>
              </a:p>
              <a:p>
                <a:r>
                  <a:rPr lang="en-US" altLang="zh-CN" sz="2400" dirty="0"/>
                  <a:t>Training MSE: 0.002791205</a:t>
                </a:r>
              </a:p>
              <a:p>
                <a:r>
                  <a:rPr lang="en-US" altLang="zh-CN" sz="2400" dirty="0"/>
                  <a:t>Training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: 0.9620806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14" y="4373206"/>
                <a:ext cx="4236742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2158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54629" y="4800562"/>
                <a:ext cx="36891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Testing Data Size</a:t>
                </a:r>
                <a:r>
                  <a:rPr lang="en-US" altLang="zh-CN" sz="2400"/>
                  <a:t>: 997</a:t>
                </a:r>
                <a:endParaRPr lang="en-US" altLang="zh-CN" sz="2400" dirty="0"/>
              </a:p>
              <a:p>
                <a:r>
                  <a:rPr lang="en-US" altLang="zh-CN" sz="2400" dirty="0"/>
                  <a:t>Testing MSE: 0.009322744</a:t>
                </a:r>
              </a:p>
              <a:p>
                <a:r>
                  <a:rPr lang="en-US" altLang="zh-CN" sz="2400" dirty="0"/>
                  <a:t>Testing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: 0.8945221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29" y="4800562"/>
                <a:ext cx="3689197" cy="1200329"/>
              </a:xfrm>
              <a:prstGeom prst="rect">
                <a:avLst/>
              </a:prstGeom>
              <a:blipFill>
                <a:blip r:embed="rId4"/>
                <a:stretch>
                  <a:fillRect l="-2475" t="-4061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SVM: Finalized Model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190" y="1408"/>
              <a:ext cx="3506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0" y="989013"/>
            <a:ext cx="5113559" cy="4276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92" y="4163577"/>
            <a:ext cx="5682740" cy="9781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07" y="2730615"/>
            <a:ext cx="3040036" cy="79408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NN: Diagram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477" y="1408"/>
              <a:ext cx="2219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1921" y="1352060"/>
            <a:ext cx="88757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</a:rPr>
              <a:t>We use “</a:t>
            </a:r>
            <a:r>
              <a:rPr lang="en-US" altLang="zh-CN" sz="2000" b="1" dirty="0" err="1">
                <a:solidFill>
                  <a:schemeClr val="accent4"/>
                </a:solidFill>
              </a:rPr>
              <a:t>neuralnet</a:t>
            </a:r>
            <a:r>
              <a:rPr lang="en-US" altLang="zh-CN" sz="2000" b="1" dirty="0">
                <a:solidFill>
                  <a:schemeClr val="accent4"/>
                </a:solidFill>
              </a:rPr>
              <a:t>” package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21" y="2067775"/>
            <a:ext cx="11101469" cy="364810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NN: Implement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155" y="1408"/>
              <a:ext cx="2541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209210"/>
            <a:ext cx="8144269" cy="513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44270" y="3984559"/>
                <a:ext cx="35896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Testing Data Size: 997</a:t>
                </a:r>
              </a:p>
              <a:p>
                <a:r>
                  <a:rPr lang="en-US" altLang="zh-CN" sz="2400" dirty="0"/>
                  <a:t>Testing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: 0.861229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0" y="3984559"/>
                <a:ext cx="358961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2547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144269" y="2228802"/>
                <a:ext cx="35896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Training Data Size: 3374</a:t>
                </a:r>
              </a:p>
              <a:p>
                <a:r>
                  <a:rPr lang="en-US" altLang="zh-CN" sz="2400" dirty="0"/>
                  <a:t>Training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: 0.8867439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69" y="2228802"/>
                <a:ext cx="3589618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547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NN: Finalized Model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363" y="1408"/>
              <a:ext cx="3333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10947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 </a:t>
            </a:r>
            <a:r>
              <a:rPr lang="en-US" sz="5400" b="1" dirty="0"/>
              <a:t> </a:t>
            </a:r>
          </a:p>
        </p:txBody>
      </p:sp>
      <p:pic>
        <p:nvPicPr>
          <p:cNvPr id="6" name="图片 5" descr="7ec145d0f6b40e1bdb859b140bf900ce"/>
          <p:cNvPicPr>
            <a:picLocks noChangeAspect="1"/>
          </p:cNvPicPr>
          <p:nvPr/>
        </p:nvPicPr>
        <p:blipFill>
          <a:blip r:embed="rId2"/>
          <a:srcRect l="21029" t="739" r="23818" b="1272"/>
          <a:stretch>
            <a:fillRect/>
          </a:stretch>
        </p:blipFill>
        <p:spPr>
          <a:xfrm>
            <a:off x="1035841" y="2035331"/>
            <a:ext cx="2800037" cy="28000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0" h="4410">
                <a:moveTo>
                  <a:pt x="2193" y="859"/>
                </a:moveTo>
                <a:lnTo>
                  <a:pt x="1245" y="1262"/>
                </a:lnTo>
                <a:lnTo>
                  <a:pt x="860" y="2216"/>
                </a:lnTo>
                <a:lnTo>
                  <a:pt x="1262" y="3163"/>
                </a:lnTo>
                <a:lnTo>
                  <a:pt x="2216" y="3549"/>
                </a:lnTo>
                <a:lnTo>
                  <a:pt x="3164" y="3147"/>
                </a:lnTo>
                <a:lnTo>
                  <a:pt x="3549" y="2192"/>
                </a:lnTo>
                <a:lnTo>
                  <a:pt x="3147" y="1245"/>
                </a:lnTo>
                <a:lnTo>
                  <a:pt x="2193" y="859"/>
                </a:lnTo>
                <a:close/>
                <a:moveTo>
                  <a:pt x="2186" y="0"/>
                </a:moveTo>
                <a:lnTo>
                  <a:pt x="3750" y="632"/>
                </a:lnTo>
                <a:lnTo>
                  <a:pt x="4410" y="2186"/>
                </a:lnTo>
                <a:lnTo>
                  <a:pt x="3777" y="3750"/>
                </a:lnTo>
                <a:lnTo>
                  <a:pt x="2224" y="4410"/>
                </a:lnTo>
                <a:lnTo>
                  <a:pt x="659" y="3777"/>
                </a:lnTo>
                <a:lnTo>
                  <a:pt x="0" y="2224"/>
                </a:lnTo>
                <a:lnTo>
                  <a:pt x="632" y="659"/>
                </a:lnTo>
                <a:lnTo>
                  <a:pt x="2186" y="0"/>
                </a:lnTo>
                <a:close/>
              </a:path>
            </a:pathLst>
          </a:custGeom>
          <a:effectLst>
            <a:outerShdw blurRad="660400" dist="127000" dir="2700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4858385" y="2367280"/>
            <a:ext cx="58242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>
                <a:solidFill>
                  <a:schemeClr val="accent4"/>
                </a:solidFill>
                <a:effectLst/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Model Building and Selection</a:t>
            </a:r>
            <a:br>
              <a:rPr lang="en-US" altLang="zh-CN" sz="4400" b="1">
                <a:solidFill>
                  <a:schemeClr val="accent4"/>
                </a:solidFill>
                <a:effectLst/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</a:b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KNN, Regression Learner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/>
        </p:nvGraphicFramePr>
        <p:xfrm>
          <a:off x="3456305" y="1259205"/>
          <a:ext cx="2106295" cy="105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53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sym typeface="+mn-ea"/>
                        </a:rPr>
                        <a:t>Euclidean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sym typeface="+mn-ea"/>
                        </a:rPr>
                        <a:t>Di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sym typeface="+mn-ea"/>
                        </a:rPr>
                        <a:t>stance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12290" y="1489710"/>
            <a:ext cx="811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Scale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04890" y="1489710"/>
            <a:ext cx="1855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Order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87385" y="1489710"/>
            <a:ext cx="2776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Prediction</a:t>
            </a:r>
          </a:p>
        </p:txBody>
      </p:sp>
      <p:graphicFrame>
        <p:nvGraphicFramePr>
          <p:cNvPr id="16" name="表格 15"/>
          <p:cNvGraphicFramePr/>
          <p:nvPr/>
        </p:nvGraphicFramePr>
        <p:xfrm>
          <a:off x="1816735" y="2546350"/>
          <a:ext cx="8553450" cy="176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N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10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20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30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40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accent4"/>
                          </a:solidFill>
                        </a:rPr>
                        <a:t>50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R^2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0.821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0.792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0.772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0.756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0.743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chemeClr val="accent4"/>
                          </a:solidFill>
                          <a:sym typeface="+mn-ea"/>
                        </a:rPr>
                        <a:t>N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4"/>
                          </a:solidFill>
                        </a:rPr>
                        <a:t>60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4"/>
                          </a:solidFill>
                        </a:rPr>
                        <a:t>70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accent4"/>
                          </a:solidFill>
                        </a:rPr>
                        <a:t>80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accent4"/>
                          </a:solidFill>
                        </a:rPr>
                        <a:t>90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chemeClr val="accent4"/>
                          </a:solidFill>
                        </a:rPr>
                        <a:t>100</a:t>
                      </a:r>
                    </a:p>
                  </a:txBody>
                  <a:tcPr anchor="ctr"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dash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ym typeface="+mn-ea"/>
                        </a:rPr>
                        <a:t>R^2</a:t>
                      </a:r>
                      <a:endParaRPr lang="zh-CN" altLang="en-US"/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0.731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0.721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0.711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0.702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0.694</a:t>
                      </a:r>
                    </a:p>
                  </a:txBody>
                  <a:tcPr anchor="ctr">
                    <a:lnT w="28575" cmpd="sng">
                      <a:solidFill>
                        <a:schemeClr val="tx1"/>
                      </a:solidFill>
                      <a:prstDash val="dash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2" name="文本框 1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K N N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17567" y="1408"/>
              <a:ext cx="1129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箭头连接符 3"/>
          <p:cNvCxnSpPr/>
          <p:nvPr/>
        </p:nvCxnSpPr>
        <p:spPr>
          <a:xfrm>
            <a:off x="2868295" y="1720215"/>
            <a:ext cx="738505" cy="0"/>
          </a:xfrm>
          <a:prstGeom prst="straightConnector1">
            <a:avLst/>
          </a:prstGeom>
          <a:ln w="5715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562600" y="1720215"/>
            <a:ext cx="738505" cy="0"/>
          </a:xfrm>
          <a:prstGeom prst="straightConnector1">
            <a:avLst/>
          </a:prstGeom>
          <a:ln w="5715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960360" y="1719580"/>
            <a:ext cx="738505" cy="0"/>
          </a:xfrm>
          <a:prstGeom prst="straightConnector1">
            <a:avLst/>
          </a:prstGeom>
          <a:ln w="5715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4618990"/>
            <a:ext cx="7805420" cy="123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"/>
            <a:ext cx="12181840" cy="68726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40395" y="0"/>
            <a:ext cx="3951605" cy="117665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Regression Learner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276" y="1408"/>
              <a:ext cx="3420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ec145d0f6b40e1bdb859b140bf900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-7620"/>
            <a:ext cx="12190730" cy="6873875"/>
          </a:xfrm>
          <a:prstGeom prst="rect">
            <a:avLst/>
          </a:prstGeom>
        </p:spPr>
      </p:pic>
      <p:sp>
        <p:nvSpPr>
          <p:cNvPr id="5" name="流程图: 手动输入 4"/>
          <p:cNvSpPr/>
          <p:nvPr/>
        </p:nvSpPr>
        <p:spPr>
          <a:xfrm rot="5400000">
            <a:off x="-31750" y="32385"/>
            <a:ext cx="6840855" cy="6776720"/>
          </a:xfrm>
          <a:prstGeom prst="flowChartManualInpu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12776" y="3036570"/>
            <a:ext cx="3793945" cy="768350"/>
            <a:chOff x="13804" y="198"/>
            <a:chExt cx="5048" cy="1210"/>
          </a:xfrm>
        </p:grpSpPr>
        <p:sp>
          <p:nvSpPr>
            <p:cNvPr id="16" name="文本框 15"/>
            <p:cNvSpPr txBox="1"/>
            <p:nvPr/>
          </p:nvSpPr>
          <p:spPr>
            <a:xfrm>
              <a:off x="13804" y="198"/>
              <a:ext cx="5047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44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Model Comparison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023" y="1408"/>
              <a:ext cx="4829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7ec145d0f6b40e1bdb859b140bf900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15875"/>
            <a:ext cx="12190730" cy="68738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80" y="5715"/>
            <a:ext cx="12205970" cy="68345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1301750" y="2396490"/>
          <a:ext cx="9583420" cy="255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79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248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PCA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Lasso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Ridge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KNN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SVM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Neural 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R^2 (training)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sym typeface="+mn-ea"/>
                        </a:rPr>
                        <a:t>0.956 </a:t>
                      </a:r>
                      <a:endParaRPr lang="en-US" altLang="zh-C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0.918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0.962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79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R^2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(testing)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sym typeface="+mn-ea"/>
                        </a:rPr>
                        <a:t>0.922</a:t>
                      </a:r>
                      <a:endParaRPr lang="en-US" altLang="zh-C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0.739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0.797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0.774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0.861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3" name="文本框 2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Model Comparison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5486" y="1408"/>
              <a:ext cx="3210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0490"/>
            <a:ext cx="10515600" cy="1325563"/>
          </a:xfrm>
        </p:spPr>
        <p:txBody>
          <a:bodyPr/>
          <a:lstStyle/>
          <a:p>
            <a:r>
              <a:rPr lang="en-US" altLang="zh-CN"/>
              <a:t>Data Resource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4118" b="7727"/>
          <a:stretch>
            <a:fillRect/>
          </a:stretch>
        </p:blipFill>
        <p:spPr>
          <a:xfrm>
            <a:off x="0" y="0"/>
            <a:ext cx="12190730" cy="6877685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-635" y="26670"/>
            <a:ext cx="12190095" cy="68510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7" h="10789">
                <a:moveTo>
                  <a:pt x="1636" y="1457"/>
                </a:moveTo>
                <a:lnTo>
                  <a:pt x="1636" y="4950"/>
                </a:lnTo>
                <a:lnTo>
                  <a:pt x="17356" y="4950"/>
                </a:lnTo>
                <a:lnTo>
                  <a:pt x="17356" y="1457"/>
                </a:lnTo>
                <a:lnTo>
                  <a:pt x="1636" y="1457"/>
                </a:lnTo>
                <a:close/>
                <a:moveTo>
                  <a:pt x="0" y="0"/>
                </a:moveTo>
                <a:lnTo>
                  <a:pt x="29" y="0"/>
                </a:lnTo>
                <a:lnTo>
                  <a:pt x="29" y="747"/>
                </a:lnTo>
                <a:lnTo>
                  <a:pt x="1949" y="747"/>
                </a:lnTo>
                <a:lnTo>
                  <a:pt x="1949" y="0"/>
                </a:lnTo>
                <a:lnTo>
                  <a:pt x="19197" y="0"/>
                </a:lnTo>
                <a:lnTo>
                  <a:pt x="19197" y="10789"/>
                </a:lnTo>
                <a:lnTo>
                  <a:pt x="0" y="107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7780" y="5715"/>
            <a:ext cx="1219200" cy="20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" h="33">
                <a:moveTo>
                  <a:pt x="0" y="0"/>
                </a:moveTo>
                <a:lnTo>
                  <a:pt x="1920" y="0"/>
                </a:lnTo>
                <a:lnTo>
                  <a:pt x="1920" y="33"/>
                </a:lnTo>
                <a:lnTo>
                  <a:pt x="0" y="3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793480" y="248920"/>
            <a:ext cx="3078480" cy="645160"/>
            <a:chOff x="13848" y="392"/>
            <a:chExt cx="4848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848" y="392"/>
              <a:ext cx="484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Data Description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4350" y="1408"/>
              <a:ext cx="434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10f7bb3131cd3d545ee5d9d9cc2ed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415" cy="68687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45" y="0"/>
            <a:ext cx="12205970" cy="68345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5983" y="624840"/>
            <a:ext cx="1059815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000" b="1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  <a:sym typeface="+mn-ea"/>
              </a:rPr>
              <a:t>What's the best </a:t>
            </a:r>
            <a:r>
              <a:rPr lang="zh-CN" altLang="en-US" sz="6000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  <a:sym typeface="+mn-ea"/>
              </a:rPr>
              <a:t>strategy</a:t>
            </a:r>
            <a:r>
              <a:rPr lang="zh-CN" altLang="en-US" sz="6000" b="1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  <a:sym typeface="+mn-ea"/>
              </a:rPr>
              <a:t> to win in PUBG?</a:t>
            </a:r>
            <a:r>
              <a:rPr lang="zh-CN" altLang="en-US" sz="4400" b="1">
                <a:solidFill>
                  <a:schemeClr val="bg1"/>
                </a:solidFill>
                <a:effectLst/>
                <a:latin typeface="Agency FB" panose="020B0503020202020204" charset="0"/>
                <a:cs typeface="Agency FB" panose="020B0503020202020204" charset="0"/>
                <a:sym typeface="+mn-ea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1307465" y="2247265"/>
            <a:ext cx="97358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lm.fit7=</a:t>
            </a:r>
            <a:r>
              <a:rPr lang="en-US" altLang="zh-CN" sz="2400" b="1" dirty="0" err="1">
                <a:solidFill>
                  <a:srgbClr val="FFC000"/>
                </a:solidFill>
              </a:rPr>
              <a:t>lm</a:t>
            </a:r>
            <a:r>
              <a:rPr lang="en-US" altLang="zh-CN" sz="2400" b="1" dirty="0">
                <a:solidFill>
                  <a:srgbClr val="FFC000"/>
                </a:solidFill>
              </a:rPr>
              <a:t>(</a:t>
            </a:r>
            <a:r>
              <a:rPr lang="en-US" altLang="zh-CN" sz="2400" b="1" dirty="0" err="1">
                <a:solidFill>
                  <a:srgbClr val="FFC000"/>
                </a:solidFill>
              </a:rPr>
              <a:t>winPlacePerc</a:t>
            </a:r>
            <a:r>
              <a:rPr lang="en-US" altLang="zh-CN" sz="2400" b="1" dirty="0">
                <a:solidFill>
                  <a:srgbClr val="FFC000"/>
                </a:solidFill>
              </a:rPr>
              <a:t> ~ boosts + </a:t>
            </a:r>
            <a:r>
              <a:rPr lang="en-US" altLang="zh-CN" sz="2400" b="1" dirty="0" err="1">
                <a:solidFill>
                  <a:srgbClr val="FFC000"/>
                </a:solidFill>
              </a:rPr>
              <a:t>damageDealt</a:t>
            </a:r>
            <a:r>
              <a:rPr lang="en-US" altLang="zh-CN" sz="2400" b="1" dirty="0">
                <a:solidFill>
                  <a:srgbClr val="FFC000"/>
                </a:solidFill>
              </a:rPr>
              <a:t> + </a:t>
            </a:r>
            <a:r>
              <a:rPr lang="en-US" altLang="zh-CN" sz="2400" b="1" dirty="0" err="1">
                <a:solidFill>
                  <a:srgbClr val="FFC000"/>
                </a:solidFill>
              </a:rPr>
              <a:t>walkDistance</a:t>
            </a:r>
            <a:r>
              <a:rPr lang="en-US" altLang="zh-CN" sz="2400" b="1" dirty="0">
                <a:solidFill>
                  <a:srgbClr val="FFC000"/>
                </a:solidFill>
              </a:rPr>
              <a:t> +</a:t>
            </a:r>
          </a:p>
          <a:p>
            <a:r>
              <a:rPr lang="en-US" altLang="zh-CN" sz="2400" b="1" dirty="0">
                <a:solidFill>
                  <a:srgbClr val="FFC000"/>
                </a:solidFill>
              </a:rPr>
              <a:t>            </a:t>
            </a:r>
            <a:r>
              <a:rPr lang="en-US" altLang="zh-CN" sz="2400" b="1" dirty="0" err="1">
                <a:solidFill>
                  <a:srgbClr val="FFC000"/>
                </a:solidFill>
              </a:rPr>
              <a:t>weaponsAcquired</a:t>
            </a:r>
            <a:r>
              <a:rPr lang="en-US" altLang="zh-CN" sz="2400" b="1" dirty="0">
                <a:solidFill>
                  <a:srgbClr val="FFC000"/>
                </a:solidFill>
              </a:rPr>
              <a:t> + I(maxPlace^2) + I(numGroups^2) + </a:t>
            </a:r>
          </a:p>
          <a:p>
            <a:r>
              <a:rPr lang="en-US" altLang="zh-CN" sz="2400" b="1" dirty="0">
                <a:solidFill>
                  <a:srgbClr val="FFC000"/>
                </a:solidFill>
              </a:rPr>
              <a:t>            I(walkDistance^2) + I(weaponsAcquired^2) - 1)</a:t>
            </a:r>
          </a:p>
        </p:txBody>
      </p:sp>
      <p:sp>
        <p:nvSpPr>
          <p:cNvPr id="9" name="矩形 8"/>
          <p:cNvSpPr/>
          <p:nvPr/>
        </p:nvSpPr>
        <p:spPr>
          <a:xfrm>
            <a:off x="2480945" y="2247265"/>
            <a:ext cx="7388860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More</a:t>
            </a:r>
            <a:r>
              <a:rPr lang="zh-CN" altLang="en-US" sz="7200" b="1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！</a:t>
            </a:r>
          </a:p>
          <a:p>
            <a:pPr algn="ctr"/>
            <a:r>
              <a:rPr lang="en-US" altLang="zh-CN" sz="7200" b="1">
                <a:ln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Keep Calm</a:t>
            </a:r>
            <a:r>
              <a:rPr lang="zh-CN" altLang="en-US" sz="7200" b="1">
                <a:ln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！</a:t>
            </a:r>
          </a:p>
          <a:p>
            <a:pPr algn="ctr"/>
            <a:r>
              <a:rPr lang="en-US" altLang="zh-CN" sz="7200" b="1">
                <a:ln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Obtain Weapons</a:t>
            </a:r>
            <a:r>
              <a:rPr lang="zh-CN" altLang="en-US" sz="7200" b="1">
                <a:ln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70c03ba06f1994d19d4a45e2c7678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" y="15240"/>
            <a:ext cx="12190730" cy="68313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45" y="0"/>
            <a:ext cx="12205970" cy="68345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图片201912250948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45" y="871220"/>
            <a:ext cx="4154170" cy="415417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/>
          <p:nvPr/>
        </p:nvGraphicFramePr>
        <p:xfrm>
          <a:off x="1181735" y="2753360"/>
          <a:ext cx="9827895" cy="2348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4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65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boosts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damageDealt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heals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killPlace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kills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killStreaks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headshotKills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maxPlace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numGroups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roadKills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vehicleDestroys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walkDistance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weaponsAcquired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latin typeface="Baskerville Old Face" panose="02020602080505020303" charset="0"/>
                          <a:cs typeface="Baskerville Old Face" panose="02020602080505020303" charset="0"/>
                        </a:rPr>
                        <a:t>swinDistance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762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Data Processing and Analysis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79" y="1408"/>
              <a:ext cx="501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363345" y="1858645"/>
            <a:ext cx="1801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en-US" altLang="zh-CN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Baskerville Old Face" panose="02020602080505020303" charset="0"/>
                <a:cs typeface="Baskerville Old Face" panose="02020602080505020303" charset="0"/>
                <a:sym typeface="+mn-ea"/>
              </a:rPr>
              <a:t>winPlacePerc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2315" y="1120775"/>
            <a:ext cx="10328910" cy="4617085"/>
            <a:chOff x="1168" y="1743"/>
            <a:chExt cx="16266" cy="72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4916"/>
            <a:stretch>
              <a:fillRect/>
            </a:stretch>
          </p:blipFill>
          <p:spPr>
            <a:xfrm>
              <a:off x="1168" y="3155"/>
              <a:ext cx="8432" cy="547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833" y="8289"/>
              <a:ext cx="2026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boxplot()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284" y="8289"/>
              <a:ext cx="323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cor</a:t>
              </a:r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(), </a:t>
              </a:r>
              <a:r>
                <a:rPr lang="en-US" altLang="zh-CN" sz="2400" b="1" dirty="0" err="1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corrplot</a:t>
              </a:r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()</a:t>
              </a:r>
              <a:endParaRPr lang="en-US" altLang="zh-CN" sz="2400" b="1" dirty="0">
                <a:noFill/>
                <a:latin typeface="Baskerville Old Face" panose="02020602080505020303" charset="0"/>
                <a:cs typeface="Baskerville Old Face" panose="02020602080505020303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41" y="1743"/>
              <a:ext cx="6493" cy="5895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Data Processing and Analysis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79" y="1408"/>
              <a:ext cx="5017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" y="2406015"/>
            <a:ext cx="10304145" cy="20821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7175" y="5031740"/>
            <a:ext cx="1483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C000"/>
                </a:solidFill>
                <a:latin typeface="Baskerville Old Face" panose="02020602080505020303" charset="0"/>
                <a:cs typeface="Baskerville Old Face" panose="02020602080505020303" charset="0"/>
              </a:rPr>
              <a:t>summary()</a:t>
            </a:r>
            <a:endParaRPr lang="en-US" altLang="zh-CN" sz="2400" b="1" dirty="0">
              <a:noFill/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2098675"/>
            <a:ext cx="5335905" cy="3015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35" y="1029335"/>
            <a:ext cx="4351020" cy="38531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20825" y="248920"/>
            <a:ext cx="5051135" cy="645160"/>
            <a:chOff x="13279" y="392"/>
            <a:chExt cx="5417" cy="1016"/>
          </a:xfrm>
        </p:grpSpPr>
        <p:sp>
          <p:nvSpPr>
            <p:cNvPr id="16" name="文本框 15"/>
            <p:cNvSpPr txBox="1"/>
            <p:nvPr/>
          </p:nvSpPr>
          <p:spPr>
            <a:xfrm>
              <a:off x="13279" y="392"/>
              <a:ext cx="541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zh-CN" sz="36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Data Processing and Analysis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79" y="1408"/>
              <a:ext cx="5017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434590" y="5277485"/>
            <a:ext cx="8058150" cy="460375"/>
            <a:chOff x="3833" y="8289"/>
            <a:chExt cx="12690" cy="725"/>
          </a:xfrm>
        </p:grpSpPr>
        <p:sp>
          <p:nvSpPr>
            <p:cNvPr id="9" name="文本框 8"/>
            <p:cNvSpPr txBox="1"/>
            <p:nvPr/>
          </p:nvSpPr>
          <p:spPr>
            <a:xfrm>
              <a:off x="3833" y="8289"/>
              <a:ext cx="2026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boxplot()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284" y="8289"/>
              <a:ext cx="323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cor</a:t>
              </a:r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(), </a:t>
              </a:r>
              <a:r>
                <a:rPr lang="en-US" altLang="zh-CN" sz="2400" b="1" dirty="0" err="1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corrplot</a:t>
              </a:r>
              <a:r>
                <a:rPr lang="en-US" altLang="zh-CN" sz="2400" b="1" dirty="0">
                  <a:solidFill>
                    <a:srgbClr val="FFC000"/>
                  </a:solidFill>
                  <a:latin typeface="Baskerville Old Face" panose="02020602080505020303" charset="0"/>
                  <a:cs typeface="Baskerville Old Face" panose="02020602080505020303" charset="0"/>
                </a:rPr>
                <a:t>(</a:t>
              </a:r>
              <a:r>
                <a:rPr lang="en-US" altLang="zh-CN" sz="2400" b="1" dirty="0">
                  <a:noFill/>
                  <a:latin typeface="Baskerville Old Face" panose="02020602080505020303" charset="0"/>
                  <a:cs typeface="Baskerville Old Face" panose="02020602080505020303" charset="0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ec145d0f6b40e1bdb859b140bf900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-7620"/>
            <a:ext cx="12190730" cy="6873875"/>
          </a:xfrm>
          <a:prstGeom prst="rect">
            <a:avLst/>
          </a:prstGeom>
        </p:spPr>
      </p:pic>
      <p:sp>
        <p:nvSpPr>
          <p:cNvPr id="5" name="流程图: 手动输入 4"/>
          <p:cNvSpPr/>
          <p:nvPr/>
        </p:nvSpPr>
        <p:spPr>
          <a:xfrm rot="5400000">
            <a:off x="-32385" y="40640"/>
            <a:ext cx="6840855" cy="6776720"/>
          </a:xfrm>
          <a:prstGeom prst="flowChartManualInpu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14604" y="3067050"/>
            <a:ext cx="5884072" cy="737870"/>
            <a:chOff x="12742" y="246"/>
            <a:chExt cx="7829" cy="1162"/>
          </a:xfrm>
        </p:grpSpPr>
        <p:sp>
          <p:nvSpPr>
            <p:cNvPr id="16" name="文本框 15"/>
            <p:cNvSpPr txBox="1"/>
            <p:nvPr/>
          </p:nvSpPr>
          <p:spPr>
            <a:xfrm>
              <a:off x="12742" y="246"/>
              <a:ext cx="782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accent4"/>
                  </a:solidFill>
                  <a:latin typeface="Agency FB" panose="020B0503020202020204" charset="0"/>
                  <a:ea typeface="黑体" panose="02010609060101010101" charset="-122"/>
                  <a:cs typeface="Agency FB" panose="020B0503020202020204" charset="0"/>
                  <a:sym typeface="+mn-ea"/>
                </a:rPr>
                <a:t>Model Building and Selection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393" y="1408"/>
              <a:ext cx="652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903720" y="2098040"/>
            <a:ext cx="48336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800" b="1">
                <a:solidFill>
                  <a:schemeClr val="bg1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LS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800" b="1">
                <a:solidFill>
                  <a:schemeClr val="bg1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Lasso, Ridge, PCA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800" b="1">
                <a:solidFill>
                  <a:schemeClr val="bg1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SVM, Neural Network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800" b="1">
                <a:solidFill>
                  <a:schemeClr val="bg1"/>
                </a:solidFill>
                <a:latin typeface="Agency FB" panose="020B0503020202020204" charset="0"/>
                <a:ea typeface="黑体" panose="02010609060101010101" charset="-122"/>
                <a:cs typeface="Agency FB" panose="020B0503020202020204" charset="0"/>
                <a:sym typeface="+mn-ea"/>
              </a:rPr>
              <a:t>KNN, Regression Learner (MATLAB)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askerville Old Face"/>
        <a:ea typeface=""/>
        <a:cs typeface=""/>
        <a:font script="Jpan" typeface="游ゴシック"/>
        <a:font script="Hang" typeface="맑은 고딕"/>
        <a:font script="Hans" typeface="Baskerville Old Fac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askerville Old Face"/>
        <a:ea typeface=""/>
        <a:cs typeface=""/>
        <a:font script="Jpan" typeface="游ゴシック"/>
        <a:font script="Hang" typeface="맑은 고딕"/>
        <a:font script="Hans" typeface="Baskerville Old Fac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askerville Old Face"/>
        <a:ea typeface=""/>
        <a:cs typeface=""/>
        <a:font script="Jpan" typeface="游ゴシック"/>
        <a:font script="Hang" typeface="맑은 고딕"/>
        <a:font script="Hans" typeface="Baskerville Old Fac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1100</Words>
  <Application>Microsoft Office PowerPoint</Application>
  <PresentationFormat>宽屏</PresentationFormat>
  <Paragraphs>222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等线 Light</vt:lpstr>
      <vt:lpstr>Agency FB</vt:lpstr>
      <vt:lpstr>Arial</vt:lpstr>
      <vt:lpstr>Baskerville Old Face</vt:lpstr>
      <vt:lpstr>Calibri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Data Resource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BUILDING AND SELECTION</dc:title>
  <dc:creator>Zhang Kent</dc:creator>
  <cp:lastModifiedBy>Zhang Kent</cp:lastModifiedBy>
  <cp:revision>79</cp:revision>
  <dcterms:created xsi:type="dcterms:W3CDTF">2019-12-24T10:30:00Z</dcterms:created>
  <dcterms:modified xsi:type="dcterms:W3CDTF">2019-12-25T05:54:59Z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